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63" r:id="rId2"/>
  </p:sldMasterIdLst>
  <p:notesMasterIdLst>
    <p:notesMasterId r:id="rId17"/>
  </p:notesMasterIdLst>
  <p:handoutMasterIdLst>
    <p:handoutMasterId r:id="rId18"/>
  </p:handout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73" r:id="rId10"/>
    <p:sldId id="265" r:id="rId11"/>
    <p:sldId id="267" r:id="rId12"/>
    <p:sldId id="269" r:id="rId13"/>
    <p:sldId id="270" r:id="rId14"/>
    <p:sldId id="272" r:id="rId15"/>
    <p:sldId id="274" r:id="rId16"/>
  </p:sldIdLst>
  <p:sldSz cx="9144000" cy="6858000" type="screen4x3"/>
  <p:notesSz cx="9296400" cy="7010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CC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835" autoAdjust="0"/>
    <p:restoredTop sz="94708" autoAdjust="0"/>
  </p:normalViewPr>
  <p:slideViewPr>
    <p:cSldViewPr>
      <p:cViewPr varScale="1">
        <p:scale>
          <a:sx n="67" d="100"/>
          <a:sy n="67" d="100"/>
        </p:scale>
        <p:origin x="-45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592"/>
    </p:cViewPr>
  </p:sorterViewPr>
  <p:notesViewPr>
    <p:cSldViewPr>
      <p:cViewPr varScale="1">
        <p:scale>
          <a:sx n="41" d="100"/>
          <a:sy n="41" d="100"/>
        </p:scale>
        <p:origin x="-2112" y="-77"/>
      </p:cViewPr>
      <p:guideLst>
        <p:guide orient="horz" pos="2208"/>
        <p:guide pos="292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4028748" cy="35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62" tIns="46580" rIns="93162" bIns="46580" numCol="1" anchor="t" anchorCtr="0" compatLnSpc="1">
            <a:prstTxWarp prst="textNoShape">
              <a:avLst/>
            </a:prstTxWarp>
          </a:bodyPr>
          <a:lstStyle>
            <a:lvl1pPr defTabSz="931887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6115" y="1"/>
            <a:ext cx="4028748" cy="35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62" tIns="46580" rIns="93162" bIns="46580" numCol="1" anchor="t" anchorCtr="0" compatLnSpc="1">
            <a:prstTxWarp prst="textNoShape">
              <a:avLst/>
            </a:prstTxWarp>
          </a:bodyPr>
          <a:lstStyle>
            <a:lvl1pPr algn="r" defTabSz="931887" eaLnBrk="0" hangingPunct="0">
              <a:defRPr sz="1200"/>
            </a:lvl1pPr>
          </a:lstStyle>
          <a:p>
            <a:fld id="{A1DEF83B-25D7-4E91-92E1-B54F2B8977CE}" type="datetimeFigureOut">
              <a:rPr lang="en-US"/>
              <a:pPr/>
              <a:t>7/19/2011</a:t>
            </a:fld>
            <a:endParaRPr lang="en-US"/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7446"/>
            <a:ext cx="4028748" cy="35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62" tIns="46580" rIns="93162" bIns="46580" numCol="1" anchor="b" anchorCtr="0" compatLnSpc="1">
            <a:prstTxWarp prst="textNoShape">
              <a:avLst/>
            </a:prstTxWarp>
          </a:bodyPr>
          <a:lstStyle>
            <a:lvl1pPr defTabSz="931887" eaLnBrk="0" hangingPunct="0">
              <a:defRPr sz="1200"/>
            </a:lvl1pPr>
          </a:lstStyle>
          <a:p>
            <a:r>
              <a:rPr lang="en-US"/>
              <a:t>01CourseIntro 2008x</a:t>
            </a:r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6115" y="6657446"/>
            <a:ext cx="4028748" cy="35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62" tIns="46580" rIns="93162" bIns="46580" numCol="1" anchor="b" anchorCtr="0" compatLnSpc="1">
            <a:prstTxWarp prst="textNoShape">
              <a:avLst/>
            </a:prstTxWarp>
          </a:bodyPr>
          <a:lstStyle>
            <a:lvl1pPr algn="r" defTabSz="931887" eaLnBrk="0" hangingPunct="0">
              <a:defRPr sz="1200"/>
            </a:lvl1pPr>
          </a:lstStyle>
          <a:p>
            <a:fld id="{C4521A54-5591-4BD6-A539-4D841887F2D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4028748" cy="35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62" tIns="46580" rIns="93162" bIns="46580" numCol="1" anchor="t" anchorCtr="0" compatLnSpc="1">
            <a:prstTxWarp prst="textNoShape">
              <a:avLst/>
            </a:prstTxWarp>
          </a:bodyPr>
          <a:lstStyle>
            <a:lvl1pPr defTabSz="931887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5266115" y="1"/>
            <a:ext cx="4028748" cy="35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62" tIns="46580" rIns="93162" bIns="46580" numCol="1" anchor="t" anchorCtr="0" compatLnSpc="1">
            <a:prstTxWarp prst="textNoShape">
              <a:avLst/>
            </a:prstTxWarp>
          </a:bodyPr>
          <a:lstStyle>
            <a:lvl1pPr algn="r" defTabSz="931887">
              <a:defRPr sz="1200"/>
            </a:lvl1pPr>
          </a:lstStyle>
          <a:p>
            <a:fld id="{317F954A-C46F-4399-8E8E-1859CB37C1B2}" type="datetimeFigureOut">
              <a:rPr lang="en-US"/>
              <a:pPr/>
              <a:t>7/19/2011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7188" y="525463"/>
            <a:ext cx="3505200" cy="2628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139" tIns="44070" rIns="88139" bIns="4407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929948" y="3330245"/>
            <a:ext cx="7436505" cy="3155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62" tIns="46580" rIns="93162" bIns="465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6657446"/>
            <a:ext cx="4028748" cy="35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62" tIns="46580" rIns="93162" bIns="46580" numCol="1" anchor="b" anchorCtr="0" compatLnSpc="1">
            <a:prstTxWarp prst="textNoShape">
              <a:avLst/>
            </a:prstTxWarp>
          </a:bodyPr>
          <a:lstStyle>
            <a:lvl1pPr defTabSz="931887">
              <a:defRPr sz="1200"/>
            </a:lvl1pPr>
          </a:lstStyle>
          <a:p>
            <a:r>
              <a:rPr lang="en-US"/>
              <a:t>01CourseIntro 2008x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5266115" y="6657446"/>
            <a:ext cx="4028748" cy="35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62" tIns="46580" rIns="93162" bIns="46580" numCol="1" anchor="b" anchorCtr="0" compatLnSpc="1">
            <a:prstTxWarp prst="textNoShape">
              <a:avLst/>
            </a:prstTxWarp>
          </a:bodyPr>
          <a:lstStyle>
            <a:lvl1pPr algn="r" defTabSz="931887">
              <a:defRPr sz="1200"/>
            </a:lvl1pPr>
          </a:lstStyle>
          <a:p>
            <a:fld id="{0D7F0B60-6F9A-4678-A802-785B514C7AD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Footer Placeholder 5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01CourseIntro 2008x</a:t>
            </a:r>
          </a:p>
        </p:txBody>
      </p:sp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E8C0EF-C34A-40FC-A527-B76BB2E47C44}" type="slidenum">
              <a:rPr lang="en-US"/>
              <a:pPr/>
              <a:t>1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000099"/>
          </a:solidFill>
          <a:ln w="9525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2400">
              <a:latin typeface="Times New Roman" pitchFamily="-128" charset="0"/>
            </a:endParaRPr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8229600" y="6248400"/>
            <a:ext cx="4032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66B5C260-983B-4280-B419-63D6B0BA963D}" type="slidenum">
              <a:rPr lang="en-US" sz="1400">
                <a:latin typeface="Arial" charset="0"/>
              </a:rPr>
              <a:pPr>
                <a:defRPr/>
              </a:pPr>
              <a:t>‹#›</a:t>
            </a:fld>
            <a:endParaRPr lang="en-US" sz="1400">
              <a:latin typeface="Arial" charset="0"/>
            </a:endParaRPr>
          </a:p>
        </p:txBody>
      </p:sp>
      <p:pic>
        <p:nvPicPr>
          <p:cNvPr id="6" name="Picture 9" descr="LOGO-PP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81000" y="62484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10"/>
          <p:cNvSpPr txBox="1">
            <a:spLocks noChangeArrowheads="1"/>
          </p:cNvSpPr>
          <p:nvPr userDrawn="1"/>
        </p:nvSpPr>
        <p:spPr bwMode="auto">
          <a:xfrm>
            <a:off x="2743200" y="6400800"/>
            <a:ext cx="4267200" cy="2000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45000"/>
              <a:buFont typeface="StarSymbol" charset="0"/>
              <a:buNone/>
              <a:defRPr/>
            </a:pPr>
            <a:r>
              <a:rPr lang="en-GB" sz="1400" b="1">
                <a:solidFill>
                  <a:srgbClr val="2300DC"/>
                </a:solidFill>
                <a:latin typeface="Verdana" pitchFamily="-128" charset="0"/>
              </a:rPr>
              <a:t>NTTC Training  2008</a:t>
            </a: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144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-128" charset="2"/>
              <a:buNone/>
              <a:defRPr sz="28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4000F-F053-4B9C-B4F4-95E6FC73BF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5902" y="304800"/>
            <a:ext cx="2009775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1" y="304800"/>
            <a:ext cx="58801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F06E5C-F8EE-43A2-A749-1ED53D2BF2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7F64F1-F213-4C4F-87C8-C59F0FC6D2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A1356-865B-4B36-A28E-18206F8771AC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91341-B1B2-4B4A-91F1-CD55491A61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73CD3-7C46-4F62-A4AD-F0716FA6C480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1708F-2BDB-49C1-9832-0AD8A49615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40E90-B93D-40F1-BC2D-555241338138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F7F05-EB3A-48E7-B373-141F45A75B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3D67D-FE94-4D7B-B5B9-67A3213187A5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49FCC-7FCF-443D-B4B4-11A1A5CFB7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D9CAA-9C26-408E-97E3-B8EAADEC0FB4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ECA84-FB82-4BEB-85D2-5690C17062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DBD41-6D61-49E6-9F56-5736C0BAFA6E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E1A99-E8DF-45DC-9F04-ECC36FDE22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220FA-9690-4972-84BE-2A67F6E595AE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04122-80F9-4B3E-B03C-932962C9CE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CCD9F3-C3DE-44ED-BFEB-69C919973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581C4-1FC4-4A23-8184-AD344FEA1B54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1E67A-34A1-4730-89E4-6F20497338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F4B59-B019-454F-B89C-42C244D40AB9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46039-0916-4408-A952-AAF72C0D04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58D4D-FE87-4DA8-98D9-B8D955D9B93D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61B51-268D-4754-B825-4143B3520F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2A53E-39A7-4CA1-9519-3B8923FE4EA9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9BE55-A4B0-47B1-8E1D-E09F952A96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6E89E5-F153-44E4-820B-81341C2CBC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1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1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8A73D0-F6C8-4AAE-9B7D-090780841C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B7B1FF-98AB-40CA-BB79-1CC554E1A7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E2F3DA-42C2-4595-B137-D195BFE5E6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71BA2-8CD0-46B1-A893-5B1F6FE954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E2C444-F7F6-4B10-A286-87A940347B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3987FF-8B9B-441A-9C3C-031C79A3BC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364" name="AutoShape 4"/>
          <p:cNvSpPr>
            <a:spLocks noChangeArrowheads="1"/>
          </p:cNvSpPr>
          <p:nvPr/>
        </p:nvSpPr>
        <p:spPr bwMode="auto">
          <a:xfrm>
            <a:off x="609600" y="1600200"/>
            <a:ext cx="7958138" cy="109538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rgbClr val="000080"/>
          </a:solidFill>
          <a:ln w="9525">
            <a:solidFill>
              <a:srgbClr val="000099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2400">
              <a:latin typeface="Times New Roman" pitchFamily="-128" charset="0"/>
            </a:endParaRPr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 flipV="1">
            <a:off x="609600" y="6096000"/>
            <a:ext cx="7924800" cy="0"/>
          </a:xfrm>
          <a:prstGeom prst="line">
            <a:avLst/>
          </a:prstGeom>
          <a:noFill/>
          <a:ln w="3175">
            <a:solidFill>
              <a:srgbClr val="000099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Verdana" pitchFamily="-128" charset="0"/>
            </a:endParaRPr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Verdana" pitchFamily="-128" charset="0"/>
              </a:defRPr>
            </a:lvl1pPr>
          </a:lstStyle>
          <a:p>
            <a:pPr>
              <a:defRPr/>
            </a:pPr>
            <a:fld id="{90143899-1AB9-4708-9A2F-1CD4BA204F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369" name="Rectangle 9"/>
          <p:cNvSpPr>
            <a:spLocks noChangeArrowheads="1"/>
          </p:cNvSpPr>
          <p:nvPr userDrawn="1"/>
        </p:nvSpPr>
        <p:spPr bwMode="auto">
          <a:xfrm>
            <a:off x="8229600" y="6248400"/>
            <a:ext cx="4032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A5DAB965-952C-46CB-88FB-CF8C51DE18D6}" type="slidenum">
              <a:rPr lang="en-US" sz="1400">
                <a:latin typeface="Arial" charset="0"/>
              </a:rPr>
              <a:pPr>
                <a:defRPr/>
              </a:pPr>
              <a:t>‹#›</a:t>
            </a:fld>
            <a:endParaRPr lang="en-US" sz="1400">
              <a:latin typeface="Arial" charset="0"/>
            </a:endParaRPr>
          </a:p>
        </p:txBody>
      </p:sp>
      <p:pic>
        <p:nvPicPr>
          <p:cNvPr id="1032" name="Picture 10" descr="LOGO-PP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533400" y="624840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1" name="Text Box 11"/>
          <p:cNvSpPr txBox="1">
            <a:spLocks noChangeArrowheads="1"/>
          </p:cNvSpPr>
          <p:nvPr userDrawn="1"/>
        </p:nvSpPr>
        <p:spPr bwMode="auto">
          <a:xfrm>
            <a:off x="2590800" y="6172200"/>
            <a:ext cx="4267200" cy="6016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hangingPunct="0">
              <a:lnSpc>
                <a:spcPct val="93000"/>
              </a:lnSpc>
              <a:buClr>
                <a:srgbClr val="000000"/>
              </a:buClr>
              <a:buSzPct val="45000"/>
              <a:buFont typeface="StarSymbol"/>
              <a:buNone/>
              <a:defRPr/>
            </a:pPr>
            <a:r>
              <a:rPr lang="en-GB" sz="1400" b="1" dirty="0">
                <a:solidFill>
                  <a:srgbClr val="2300DC"/>
                </a:solidFill>
                <a:latin typeface="Comic Sans MS" pitchFamily="66" charset="0"/>
              </a:rPr>
              <a:t>New SC Training 2011</a:t>
            </a:r>
          </a:p>
          <a:p>
            <a:pPr algn="ctr" hangingPunct="0">
              <a:lnSpc>
                <a:spcPct val="93000"/>
              </a:lnSpc>
              <a:buClr>
                <a:srgbClr val="000000"/>
              </a:buClr>
              <a:buSzPct val="45000"/>
              <a:buFont typeface="StarSymbol"/>
              <a:buNone/>
              <a:defRPr/>
            </a:pPr>
            <a:r>
              <a:rPr lang="en-GB" sz="1400" b="1" dirty="0">
                <a:solidFill>
                  <a:srgbClr val="2300DC"/>
                </a:solidFill>
                <a:latin typeface="Comic Sans MS" pitchFamily="66" charset="0"/>
              </a:rPr>
              <a:t>Dick Cramer</a:t>
            </a:r>
          </a:p>
          <a:p>
            <a:pPr algn="ctr" hangingPunct="0">
              <a:lnSpc>
                <a:spcPct val="93000"/>
              </a:lnSpc>
              <a:buClr>
                <a:srgbClr val="000000"/>
              </a:buClr>
              <a:buSzPct val="45000"/>
              <a:buFont typeface="StarSymbol"/>
              <a:buNone/>
              <a:defRPr/>
            </a:pPr>
            <a:r>
              <a:rPr lang="en-GB" sz="1400" b="1" dirty="0">
                <a:solidFill>
                  <a:srgbClr val="2300DC"/>
                </a:solidFill>
                <a:latin typeface="Comic Sans MS" pitchFamily="66" charset="0"/>
              </a:rPr>
              <a:t>SC Georgia1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75" r:id="rId2"/>
    <p:sldLayoutId id="2147483674" r:id="rId3"/>
    <p:sldLayoutId id="2147483673" r:id="rId4"/>
    <p:sldLayoutId id="2147483672" r:id="rId5"/>
    <p:sldLayoutId id="2147483671" r:id="rId6"/>
    <p:sldLayoutId id="2147483670" r:id="rId7"/>
    <p:sldLayoutId id="2147483669" r:id="rId8"/>
    <p:sldLayoutId id="2147483668" r:id="rId9"/>
    <p:sldLayoutId id="2147483667" r:id="rId10"/>
    <p:sldLayoutId id="2147483666" r:id="rId11"/>
    <p:sldLayoutId id="2147483665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2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2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2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2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2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2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2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28" charset="0"/>
          <a:cs typeface="Arial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Font typeface="Wingdings" pitchFamily="2" charset="2"/>
        <a:buChar char="q"/>
        <a:defRPr sz="2600">
          <a:solidFill>
            <a:schemeClr val="tx1"/>
          </a:solidFill>
          <a:latin typeface="+mn-lt"/>
          <a:cs typeface="+mn-cs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Font typeface="Wingdings" pitchFamily="2" charset="2"/>
        <a:buChar char="q"/>
        <a:defRPr sz="2300">
          <a:solidFill>
            <a:schemeClr val="tx1"/>
          </a:solidFill>
          <a:latin typeface="+mn-lt"/>
          <a:cs typeface="+mn-cs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Font typeface="Wingdings" pitchFamily="2" charset="2"/>
        <a:buChar char="q"/>
        <a:defRPr sz="2000">
          <a:solidFill>
            <a:schemeClr val="tx1"/>
          </a:solidFill>
          <a:latin typeface="+mn-lt"/>
          <a:cs typeface="+mn-cs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rgbClr val="000099"/>
        </a:buClr>
        <a:buFont typeface="Wingdings" pitchFamily="2" charset="2"/>
        <a:buChar char="q"/>
        <a:defRPr sz="2000">
          <a:solidFill>
            <a:schemeClr val="tx1"/>
          </a:solidFill>
          <a:latin typeface="+mn-lt"/>
          <a:cs typeface="+mn-cs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rgbClr val="000099"/>
        </a:buClr>
        <a:buFont typeface="Wingdings" pitchFamily="-128" charset="2"/>
        <a:buChar char="q"/>
        <a:defRPr sz="2000">
          <a:solidFill>
            <a:schemeClr val="tx1"/>
          </a:solidFill>
          <a:latin typeface="+mn-lt"/>
          <a:cs typeface="+mn-cs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rgbClr val="000099"/>
        </a:buClr>
        <a:buFont typeface="Wingdings" pitchFamily="-128" charset="2"/>
        <a:buChar char="q"/>
        <a:defRPr sz="2000">
          <a:solidFill>
            <a:schemeClr val="tx1"/>
          </a:solidFill>
          <a:latin typeface="+mn-lt"/>
          <a:cs typeface="+mn-cs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rgbClr val="000099"/>
        </a:buClr>
        <a:buFont typeface="Wingdings" pitchFamily="-128" charset="2"/>
        <a:buChar char="q"/>
        <a:defRPr sz="2000">
          <a:solidFill>
            <a:schemeClr val="tx1"/>
          </a:solidFill>
          <a:latin typeface="+mn-lt"/>
          <a:cs typeface="+mn-cs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rgbClr val="000099"/>
        </a:buClr>
        <a:buFont typeface="Wingdings" pitchFamily="-128" charset="2"/>
        <a:buChar char="q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433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1E14E2F-678E-47A8-9C3A-D2E5E8752DD2}" type="datetimeFigureOut">
              <a:rPr lang="en-US"/>
              <a:pPr>
                <a:defRPr/>
              </a:pPr>
              <a:t>7/19/2011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C2B90C1-96A6-4EA4-8E73-18399D271D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4" r:id="rId3"/>
    <p:sldLayoutId id="2147483683" r:id="rId4"/>
    <p:sldLayoutId id="2147483682" r:id="rId5"/>
    <p:sldLayoutId id="2147483681" r:id="rId6"/>
    <p:sldLayoutId id="2147483680" r:id="rId7"/>
    <p:sldLayoutId id="2147483679" r:id="rId8"/>
    <p:sldLayoutId id="2147483678" r:id="rId9"/>
    <p:sldLayoutId id="2147483677" r:id="rId10"/>
    <p:sldLayoutId id="214748367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../../../Local%20Settings/Temporary%20Internet%20Files/Content.IE5/04NECYD2/NLDC%20SC%20Training-Dallas%202011-Sample%20Plans.pptx" TargetMode="External"/><Relationship Id="rId2" Type="http://schemas.openxmlformats.org/officeDocument/2006/relationships/hyperlink" Target="../../../Local%20Settings/Temporary%20Internet%20Files/Content.IE5/04NECYD2/NLDC%20SC%20Training-Dallas%202011-One%20Page%20Plan.ppt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400" b="1" smtClean="0"/>
              <a:t>New SC Training 2011 Leadership</a:t>
            </a:r>
          </a:p>
        </p:txBody>
      </p:sp>
      <p:sp>
        <p:nvSpPr>
          <p:cNvPr id="28674" name="Rectangle 7"/>
          <p:cNvSpPr>
            <a:spLocks noChangeArrowheads="1"/>
          </p:cNvSpPr>
          <p:nvPr/>
        </p:nvSpPr>
        <p:spPr bwMode="auto">
          <a:xfrm>
            <a:off x="1981200" y="4648200"/>
            <a:ext cx="4343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Arial" charset="0"/>
            </a:endParaRPr>
          </a:p>
        </p:txBody>
      </p:sp>
      <p:sp>
        <p:nvSpPr>
          <p:cNvPr id="28675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990600" y="3276600"/>
            <a:ext cx="7162800" cy="6096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sz="3600" i="1" smtClean="0"/>
              <a:t>Your State Plan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State Tactical Plan-Quality</a:t>
            </a:r>
          </a:p>
        </p:txBody>
      </p:sp>
      <p:sp>
        <p:nvSpPr>
          <p:cNvPr id="38914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ERO training includes e-file verification plan.</a:t>
            </a:r>
          </a:p>
          <a:p>
            <a:r>
              <a:rPr lang="en-US" smtClean="0"/>
              <a:t>Client Facilitator at every site.</a:t>
            </a:r>
          </a:p>
          <a:p>
            <a:r>
              <a:rPr lang="en-US" smtClean="0"/>
              <a:t>100% 2</a:t>
            </a:r>
            <a:r>
              <a:rPr lang="en-US" baseline="30000" smtClean="0"/>
              <a:t>nd</a:t>
            </a:r>
            <a:r>
              <a:rPr lang="en-US" smtClean="0"/>
              <a:t> person Quality Review at all sites.</a:t>
            </a:r>
          </a:p>
          <a:p>
            <a:r>
              <a:rPr lang="en-US" smtClean="0"/>
              <a:t>All sites to display Out-of-Scope</a:t>
            </a:r>
          </a:p>
          <a:p>
            <a:r>
              <a:rPr lang="en-US" smtClean="0"/>
              <a:t>All sites to display IRS Civil Right poster (GA1 state policy).</a:t>
            </a:r>
          </a:p>
          <a:p>
            <a:pPr lvl="2"/>
            <a:endParaRPr lang="en-US" smtClean="0"/>
          </a:p>
          <a:p>
            <a:pPr lvl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State Tactical Plan-</a:t>
            </a:r>
            <a:r>
              <a:rPr lang="en-US" sz="3200" smtClean="0"/>
              <a:t>Productivity/Cost Control 1</a:t>
            </a:r>
          </a:p>
        </p:txBody>
      </p:sp>
      <p:sp>
        <p:nvSpPr>
          <p:cNvPr id="39938" name="Content Placeholder 2"/>
          <p:cNvSpPr>
            <a:spLocks noGrp="1"/>
          </p:cNvSpPr>
          <p:nvPr>
            <p:ph idx="1"/>
          </p:nvPr>
        </p:nvSpPr>
        <p:spPr>
          <a:xfrm>
            <a:off x="609600" y="1676400"/>
            <a:ext cx="8001000" cy="4419600"/>
          </a:xfrm>
        </p:spPr>
        <p:txBody>
          <a:bodyPr/>
          <a:lstStyle/>
          <a:p>
            <a:r>
              <a:rPr lang="en-US" smtClean="0"/>
              <a:t>District/volunteer cost report.</a:t>
            </a:r>
          </a:p>
          <a:p>
            <a:pPr lvl="1"/>
            <a:r>
              <a:rPr lang="en-US" smtClean="0"/>
              <a:t>Info based on annual NO Volunteer expense report.</a:t>
            </a:r>
          </a:p>
          <a:p>
            <a:r>
              <a:rPr lang="en-US" smtClean="0"/>
              <a:t>DCs and LCs to be given max. expense authorization levels.</a:t>
            </a:r>
          </a:p>
          <a:p>
            <a:r>
              <a:rPr lang="en-US" smtClean="0"/>
              <a:t>Volunteers report to site closest to their home.</a:t>
            </a:r>
          </a:p>
          <a:p>
            <a:r>
              <a:rPr lang="en-US" smtClean="0"/>
              <a:t>State to encourage car-pooling of volunteers.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State Tactical Plan-</a:t>
            </a:r>
            <a:r>
              <a:rPr lang="en-US" sz="3200" smtClean="0"/>
              <a:t>Productivity/Cost Control 2</a:t>
            </a:r>
          </a:p>
        </p:txBody>
      </p:sp>
      <p:sp>
        <p:nvSpPr>
          <p:cNvPr id="409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mtClean="0"/>
              <a:t>15 new TWO Sites. (Recommend district allocation).</a:t>
            </a:r>
          </a:p>
          <a:p>
            <a:pPr lvl="1"/>
            <a:r>
              <a:rPr lang="en-US" smtClean="0"/>
              <a:t>Conversion of all paper only sites to e-file. (Districts x, x, x).</a:t>
            </a:r>
          </a:p>
          <a:p>
            <a:pPr lvl="1"/>
            <a:r>
              <a:rPr lang="en-US" smtClean="0"/>
              <a:t>Equipment reallocation plan and/or purchase of new equipment to achieve.</a:t>
            </a:r>
          </a:p>
          <a:p>
            <a:pPr lvl="1"/>
            <a:r>
              <a:rPr lang="en-US" smtClean="0"/>
              <a:t>Computer allocation report by district.</a:t>
            </a:r>
          </a:p>
          <a:p>
            <a:endParaRPr lang="en-US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State Tactical Plan-</a:t>
            </a:r>
            <a:r>
              <a:rPr lang="en-US" sz="3200" smtClean="0"/>
              <a:t>Productivity/Cost Control 3</a:t>
            </a:r>
          </a:p>
        </p:txBody>
      </p:sp>
      <p:sp>
        <p:nvSpPr>
          <p:cNvPr id="41986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8001000" cy="4419600"/>
          </a:xfrm>
        </p:spPr>
        <p:txBody>
          <a:bodyPr/>
          <a:lstStyle/>
          <a:p>
            <a:pPr lvl="1"/>
            <a:r>
              <a:rPr lang="en-US" smtClean="0"/>
              <a:t>Recruiting plan</a:t>
            </a:r>
          </a:p>
          <a:p>
            <a:pPr lvl="2"/>
            <a:r>
              <a:rPr lang="en-US" smtClean="0"/>
              <a:t>Inkjets in AARP mag.</a:t>
            </a:r>
          </a:p>
          <a:p>
            <a:pPr lvl="2"/>
            <a:r>
              <a:rPr lang="en-US" smtClean="0"/>
              <a:t>AARP Bulletin article.</a:t>
            </a:r>
          </a:p>
          <a:p>
            <a:pPr lvl="2"/>
            <a:r>
              <a:rPr lang="en-US" smtClean="0"/>
              <a:t>AARP mailings/e-mail blasts.</a:t>
            </a:r>
          </a:p>
          <a:p>
            <a:pPr lvl="2"/>
            <a:r>
              <a:rPr lang="en-US" smtClean="0"/>
              <a:t>Local Volunteer recruiting NGOs.</a:t>
            </a:r>
          </a:p>
          <a:p>
            <a:pPr lvl="2"/>
            <a:r>
              <a:rPr lang="en-US" smtClean="0"/>
              <a:t>Hand out “Tell-a-Friend” cards.</a:t>
            </a:r>
          </a:p>
          <a:p>
            <a:pPr lvl="2"/>
            <a:r>
              <a:rPr lang="en-US" smtClean="0"/>
              <a:t>Concentrate in diverse zip codes/areas.</a:t>
            </a:r>
          </a:p>
          <a:p>
            <a:pPr lvl="1"/>
            <a:r>
              <a:rPr lang="en-US" smtClean="0"/>
              <a:t>Tactical publicity plan</a:t>
            </a:r>
          </a:p>
          <a:p>
            <a:pPr lvl="2"/>
            <a:r>
              <a:rPr lang="en-US" smtClean="0"/>
              <a:t>Newspaper press release during season.</a:t>
            </a:r>
          </a:p>
          <a:p>
            <a:pPr lvl="2"/>
            <a:r>
              <a:rPr lang="en-US" smtClean="0"/>
              <a:t>Local “weeklies” placement by CCs.</a:t>
            </a:r>
          </a:p>
          <a:p>
            <a:pPr lvl="2"/>
            <a:endParaRPr lang="en-US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State Plan Appendix</a:t>
            </a:r>
          </a:p>
        </p:txBody>
      </p:sp>
      <p:sp>
        <p:nvSpPr>
          <p:cNvPr id="43010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>
              <a:hlinkClick r:id="rId2" action="ppaction://hlinkpres?slideindex=1&amp;slidetitle=" tooltip="Sample State Plan"/>
            </a:endParaRPr>
          </a:p>
          <a:p>
            <a:endParaRPr lang="en-US" smtClean="0">
              <a:hlinkClick r:id="rId2" action="ppaction://hlinkpres?slideindex=1&amp;slidetitle=" tooltip="Sample State Plan"/>
            </a:endParaRPr>
          </a:p>
          <a:p>
            <a:pPr algn="ctr">
              <a:buFont typeface="Wingdings" pitchFamily="2" charset="2"/>
              <a:buNone/>
            </a:pPr>
            <a:endParaRPr lang="en-US" smtClean="0">
              <a:hlinkClick r:id="rId2" action="ppaction://hlinkpres?slideindex=1&amp;slidetitle=" tooltip="Sample State Plan"/>
            </a:endParaRPr>
          </a:p>
          <a:p>
            <a:pPr algn="ctr">
              <a:buFont typeface="Wingdings" pitchFamily="2" charset="2"/>
              <a:buNone/>
            </a:pPr>
            <a:endParaRPr lang="en-US" smtClean="0">
              <a:hlinkClick r:id="rId2" action="ppaction://hlinkpres?slideindex=1&amp;slidetitle=" tooltip="Sample State Plan"/>
            </a:endParaRPr>
          </a:p>
          <a:p>
            <a:pPr algn="ctr">
              <a:buFont typeface="Wingdings" pitchFamily="2" charset="2"/>
              <a:buNone/>
            </a:pPr>
            <a:endParaRPr lang="en-US" smtClean="0">
              <a:hlinkClick r:id="rId2" action="ppaction://hlinkpres?slideindex=1&amp;slidetitle=" tooltip="Sample State Plan"/>
            </a:endParaRPr>
          </a:p>
          <a:p>
            <a:pPr algn="ctr">
              <a:buFont typeface="Wingdings" pitchFamily="2" charset="2"/>
              <a:buNone/>
            </a:pPr>
            <a:endParaRPr lang="en-US" smtClean="0">
              <a:hlinkClick r:id="rId2" action="ppaction://hlinkpres?slideindex=1&amp;slidetitle=" tooltip="Sample State Plan"/>
            </a:endParaRPr>
          </a:p>
          <a:p>
            <a:pPr algn="ctr">
              <a:buFont typeface="Wingdings" pitchFamily="2" charset="2"/>
              <a:buNone/>
            </a:pPr>
            <a:endParaRPr lang="en-US" smtClean="0">
              <a:hlinkClick r:id="rId2" action="ppaction://hlinkpres?slideindex=1&amp;slidetitle=" tooltip="Sample State Plan"/>
            </a:endParaRPr>
          </a:p>
          <a:p>
            <a:pPr>
              <a:buFont typeface="Wingdings" pitchFamily="2" charset="2"/>
              <a:buNone/>
            </a:pPr>
            <a:r>
              <a:rPr lang="en-US" sz="1600" smtClean="0">
                <a:hlinkClick r:id="rId3" action="ppaction://hlinkpres?slideindex=1&amp;slidetitle=FL4 State Plan" tooltip="Link to Sample State Plans"/>
              </a:rPr>
              <a:t>Go To Sample State Plan</a:t>
            </a:r>
            <a:endParaRPr lang="en-US" sz="160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Your State Plan</a:t>
            </a:r>
          </a:p>
        </p:txBody>
      </p:sp>
      <p:sp>
        <p:nvSpPr>
          <p:cNvPr id="30722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305800" cy="4267200"/>
          </a:xfrm>
        </p:spPr>
        <p:txBody>
          <a:bodyPr/>
          <a:lstStyle/>
          <a:p>
            <a:r>
              <a:rPr lang="en-US" smtClean="0"/>
              <a:t>Purpose</a:t>
            </a:r>
          </a:p>
          <a:p>
            <a:pPr lvl="1"/>
            <a:r>
              <a:rPr lang="en-US" smtClean="0"/>
              <a:t>Concise, bullet-style document that communicates key objectives to all state leaders &amp; volunteers.</a:t>
            </a:r>
          </a:p>
          <a:p>
            <a:pPr lvl="1"/>
            <a:r>
              <a:rPr lang="en-US" smtClean="0"/>
              <a:t>Should be included in District LC meetings and counselor training agendas.</a:t>
            </a:r>
          </a:p>
          <a:p>
            <a:pPr lvl="1"/>
            <a:r>
              <a:rPr lang="en-US" smtClean="0"/>
              <a:t>Gets everyone on “the same page.”</a:t>
            </a:r>
          </a:p>
          <a:p>
            <a:pPr lvl="1"/>
            <a:r>
              <a:rPr lang="en-US" smtClean="0"/>
              <a:t>Can serve as evaluation tool for Regional, State and District Coordinators.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Your State Plan</a:t>
            </a:r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Plan incorporates:</a:t>
            </a:r>
          </a:p>
          <a:p>
            <a:pPr lvl="1"/>
            <a:r>
              <a:rPr lang="en-US" smtClean="0"/>
              <a:t>National Goals/Objectives/directives.</a:t>
            </a:r>
          </a:p>
          <a:p>
            <a:pPr lvl="1"/>
            <a:r>
              <a:rPr lang="en-US" smtClean="0"/>
              <a:t>Regional Goals/Objectives.</a:t>
            </a:r>
          </a:p>
          <a:p>
            <a:pPr lvl="1"/>
            <a:r>
              <a:rPr lang="en-US" smtClean="0"/>
              <a:t>State objectives &amp; tactics.</a:t>
            </a:r>
          </a:p>
          <a:p>
            <a:pPr lvl="1"/>
            <a:r>
              <a:rPr lang="en-US" smtClean="0"/>
              <a:t>District programs to implement</a:t>
            </a:r>
          </a:p>
          <a:p>
            <a:pPr lvl="2"/>
            <a:r>
              <a:rPr lang="en-US" smtClean="0"/>
              <a:t>All objectives should be measureable.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National Goals/Objectives-1</a:t>
            </a:r>
          </a:p>
        </p:txBody>
      </p:sp>
      <p:sp>
        <p:nvSpPr>
          <p:cNvPr id="32770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305800" cy="4267200"/>
          </a:xfrm>
        </p:spPr>
        <p:txBody>
          <a:bodyPr/>
          <a:lstStyle/>
          <a:p>
            <a:r>
              <a:rPr lang="en-US" smtClean="0"/>
              <a:t>100% 2nd person Quality Review of all returns.</a:t>
            </a:r>
          </a:p>
          <a:p>
            <a:r>
              <a:rPr lang="en-US" smtClean="0"/>
              <a:t>All returns to stay in-scope.</a:t>
            </a:r>
          </a:p>
          <a:p>
            <a:r>
              <a:rPr lang="en-US" smtClean="0"/>
              <a:t>Eliminate paper only sites.</a:t>
            </a:r>
          </a:p>
          <a:p>
            <a:r>
              <a:rPr lang="en-US" smtClean="0"/>
              <a:t>Alternative/Kiosk sites pilot program.</a:t>
            </a:r>
          </a:p>
          <a:p>
            <a:r>
              <a:rPr lang="en-US" smtClean="0"/>
              <a:t>Increase client and volunteer diversity.</a:t>
            </a:r>
          </a:p>
          <a:p>
            <a:pPr lvl="1"/>
            <a:r>
              <a:rPr lang="en-US" smtClean="0"/>
              <a:t>Apply for multi-cultural/diversity projects.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National Goals/Objectives-2</a:t>
            </a:r>
            <a:endParaRPr lang="en-US" sz="2000" smtClean="0"/>
          </a:p>
        </p:txBody>
      </p:sp>
      <p:sp>
        <p:nvSpPr>
          <p:cNvPr id="3379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Implement Standards/incident reporting and training program.</a:t>
            </a:r>
          </a:p>
          <a:p>
            <a:r>
              <a:rPr lang="en-US" smtClean="0"/>
              <a:t>Program to ensure all e-files are transmitted and accepted.</a:t>
            </a:r>
          </a:p>
          <a:p>
            <a:r>
              <a:rPr lang="en-US" smtClean="0"/>
              <a:t>All prospective volunteers to enter via on-line recruiting system.</a:t>
            </a:r>
          </a:p>
          <a:p>
            <a:r>
              <a:rPr lang="en-US" smtClean="0"/>
              <a:t>All LCs and DCs to have e-mail address.</a:t>
            </a:r>
          </a:p>
          <a:p>
            <a:pPr lvl="1">
              <a:buFont typeface="Wingdings" pitchFamily="2" charset="2"/>
              <a:buNone/>
            </a:pPr>
            <a:endParaRPr lang="en-US" smtClean="0"/>
          </a:p>
          <a:p>
            <a:pPr lvl="1"/>
            <a:endParaRPr lang="en-US" smtClean="0"/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Regional Objectives</a:t>
            </a:r>
          </a:p>
        </p:txBody>
      </p:sp>
      <p:sp>
        <p:nvSpPr>
          <p:cNvPr id="348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Computer productivity goal=110 returns/computer (Gulf)</a:t>
            </a:r>
          </a:p>
          <a:p>
            <a:r>
              <a:rPr lang="en-US" smtClean="0"/>
              <a:t>Reduce total expenses 5% (Gulf)</a:t>
            </a:r>
          </a:p>
          <a:p>
            <a:r>
              <a:rPr lang="en-US" smtClean="0"/>
              <a:t>20% increase in TWO sites. (Gulf)</a:t>
            </a:r>
          </a:p>
          <a:p>
            <a:r>
              <a:rPr lang="en-US" smtClean="0"/>
              <a:t>15% increase in use of site-provided equipment. (Gulf)</a:t>
            </a:r>
          </a:p>
          <a:p>
            <a:r>
              <a:rPr lang="en-US" smtClean="0"/>
              <a:t>If you’re not sure about your region, ask the RC.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State Objectives-1</a:t>
            </a:r>
          </a:p>
        </p:txBody>
      </p:sp>
      <p:sp>
        <p:nvSpPr>
          <p:cNvPr id="3584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100% 2</a:t>
            </a:r>
            <a:r>
              <a:rPr lang="en-US" baseline="30000" smtClean="0"/>
              <a:t>nd</a:t>
            </a:r>
            <a:r>
              <a:rPr lang="en-US" smtClean="0"/>
              <a:t> person QR.</a:t>
            </a:r>
          </a:p>
          <a:p>
            <a:r>
              <a:rPr lang="en-US" smtClean="0"/>
              <a:t>150 new volunteers.</a:t>
            </a:r>
          </a:p>
          <a:p>
            <a:pPr lvl="1"/>
            <a:r>
              <a:rPr lang="en-US" smtClean="0"/>
              <a:t>Recruitment to concentrate in diverse areas.</a:t>
            </a:r>
          </a:p>
          <a:p>
            <a:r>
              <a:rPr lang="en-US" smtClean="0"/>
              <a:t>5% reduction in total expenses.</a:t>
            </a:r>
          </a:p>
          <a:p>
            <a:r>
              <a:rPr lang="en-US" smtClean="0"/>
              <a:t>85 TWO sites.</a:t>
            </a:r>
          </a:p>
          <a:p>
            <a:r>
              <a:rPr lang="en-US" smtClean="0"/>
              <a:t>Allocation plan for IRS &amp; AARP computers.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State Objectives-2</a:t>
            </a:r>
          </a:p>
        </p:txBody>
      </p:sp>
      <p:sp>
        <p:nvSpPr>
          <p:cNvPr id="3686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15% increase in site-provided equipment.</a:t>
            </a:r>
          </a:p>
          <a:p>
            <a:r>
              <a:rPr lang="en-US" smtClean="0"/>
              <a:t>Min. 1 pilot program for alternative/kiosk site.</a:t>
            </a:r>
          </a:p>
          <a:p>
            <a:r>
              <a:rPr lang="en-US" smtClean="0"/>
              <a:t>E-file verification program for EROs.</a:t>
            </a:r>
          </a:p>
          <a:p>
            <a:r>
              <a:rPr lang="en-US" smtClean="0"/>
              <a:t>Incident reporting/training program.</a:t>
            </a:r>
          </a:p>
          <a:p>
            <a:r>
              <a:rPr lang="en-US" smtClean="0"/>
              <a:t>Others?</a:t>
            </a:r>
          </a:p>
          <a:p>
            <a:pPr lvl="1"/>
            <a:endParaRPr lang="en-US" smtClean="0"/>
          </a:p>
          <a:p>
            <a:pPr lvl="1"/>
            <a:endParaRPr lang="en-US" smtClean="0"/>
          </a:p>
          <a:p>
            <a:pPr lvl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State Plan Tactics</a:t>
            </a:r>
          </a:p>
        </p:txBody>
      </p:sp>
      <p:sp>
        <p:nvSpPr>
          <p:cNvPr id="37890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8001000" cy="4343400"/>
          </a:xfrm>
        </p:spPr>
        <p:txBody>
          <a:bodyPr/>
          <a:lstStyle/>
          <a:p>
            <a:r>
              <a:rPr lang="en-US" smtClean="0"/>
              <a:t>Tactical Plan to achieve objectives.</a:t>
            </a:r>
          </a:p>
          <a:p>
            <a:pPr lvl="1"/>
            <a:r>
              <a:rPr lang="en-US" smtClean="0"/>
              <a:t>Tactics should relate directly to each National, Regional and State objective.</a:t>
            </a:r>
          </a:p>
          <a:p>
            <a:pPr lvl="1"/>
            <a:r>
              <a:rPr lang="en-US" smtClean="0"/>
              <a:t>Tactics may be district specific.</a:t>
            </a:r>
          </a:p>
          <a:p>
            <a:pPr lvl="1"/>
            <a:r>
              <a:rPr lang="en-US" smtClean="0"/>
              <a:t>Tactics can be grouped by Quality, Productivity/Value, etc for ease in communicating them.</a:t>
            </a:r>
          </a:p>
          <a:p>
            <a:pPr lvl="1"/>
            <a:r>
              <a:rPr lang="en-US" smtClean="0"/>
              <a:t>SC can monitor tactical implementation when they visit sites/training/districts during season.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811</TotalTime>
  <Words>544</Words>
  <Application>Microsoft Office PowerPoint</Application>
  <PresentationFormat>On-screen Show (4:3)</PresentationFormat>
  <Paragraphs>93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Profile</vt:lpstr>
      <vt:lpstr>Custom Design</vt:lpstr>
      <vt:lpstr>New SC Training 2011 Leadership</vt:lpstr>
      <vt:lpstr>Your State Plan</vt:lpstr>
      <vt:lpstr>Your State Plan</vt:lpstr>
      <vt:lpstr>National Goals/Objectives-1</vt:lpstr>
      <vt:lpstr>National Goals/Objectives-2</vt:lpstr>
      <vt:lpstr>Regional Objectives</vt:lpstr>
      <vt:lpstr>State Objectives-1</vt:lpstr>
      <vt:lpstr>State Objectives-2</vt:lpstr>
      <vt:lpstr>State Plan Tactics</vt:lpstr>
      <vt:lpstr>State Tactical Plan-Quality</vt:lpstr>
      <vt:lpstr>State Tactical Plan-Productivity/Cost Control 1</vt:lpstr>
      <vt:lpstr>State Tactical Plan-Productivity/Cost Control 2</vt:lpstr>
      <vt:lpstr>State Tactical Plan-Productivity/Cost Control 3</vt:lpstr>
      <vt:lpstr>State Plan Appendix</vt:lpstr>
    </vt:vector>
  </TitlesOfParts>
  <Company>AARP Tax-Aide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Dick Cramer</dc:creator>
  <cp:lastModifiedBy>dhowe</cp:lastModifiedBy>
  <cp:revision>113</cp:revision>
  <dcterms:created xsi:type="dcterms:W3CDTF">2008-05-13T06:44:20Z</dcterms:created>
  <dcterms:modified xsi:type="dcterms:W3CDTF">2011-07-19T15:44:24Z</dcterms:modified>
</cp:coreProperties>
</file>